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0" r:id="rId5"/>
    <p:sldId id="258" r:id="rId6"/>
    <p:sldId id="262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40ED56-DBCB-15DE-E1D6-8547BAA7F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13EF718-372B-48EB-D67B-9F8808DDC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5B5AA3-8B4D-E0EB-5FFB-3199B7B76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37AA6-1FE2-4708-A5F5-EB1658779F02}" type="datetimeFigureOut">
              <a:rPr lang="it-IT" smtClean="0"/>
              <a:t>27/04/2023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98B8B58-7349-1062-1EC8-A37A2514B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8D9060-BB40-3685-87AB-92206CF9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7A45E-8B77-4796-B48B-0BB98A365A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9758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E89A90-056E-F45C-3D5C-E4F1158F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DAFAC27-2697-3B67-DD0D-72C3A5AD5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38F0087-BBDF-E063-DAE8-692495ECD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37AA6-1FE2-4708-A5F5-EB1658779F02}" type="datetimeFigureOut">
              <a:rPr lang="it-IT" smtClean="0"/>
              <a:t>27/04/2023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1DACC1-4E2F-487A-8D1E-DF7C07F4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B89B73-66B4-B2AA-81AF-56B4A351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7A45E-8B77-4796-B48B-0BB98A365A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426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6B3F931-1540-0285-1989-D0AA91488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5D3A205-AFF3-E13B-B642-78A3BA3AE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7704D04-22E7-A426-7F89-D13E6A70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37AA6-1FE2-4708-A5F5-EB1658779F02}" type="datetimeFigureOut">
              <a:rPr lang="it-IT" smtClean="0"/>
              <a:t>27/04/2023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5031582-0E56-8BE9-2260-B207DCF33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B376FF-FEEB-C8A3-09CD-C835AC60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7A45E-8B77-4796-B48B-0BB98A365A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0882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CC7E3F-5A44-DF75-92E2-A15C0CE4E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21231-87D1-CC92-5DE5-9D225E432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C85EAB-95BF-F169-8AE8-3999BE1D7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37AA6-1FE2-4708-A5F5-EB1658779F02}" type="datetimeFigureOut">
              <a:rPr lang="it-IT" smtClean="0"/>
              <a:t>27/04/2023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CF1D9E-7AF0-5168-7E8D-3211D4C6B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FB922E2-48C0-20E9-AB48-35901FE8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7A45E-8B77-4796-B48B-0BB98A365A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9551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94D92E-0A65-5B59-43FD-FCCA57A7C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60AA49-9BBE-2368-EC36-60B4F3B7B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3E8D15C-884E-75F0-138C-88292E8F0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37AA6-1FE2-4708-A5F5-EB1658779F02}" type="datetimeFigureOut">
              <a:rPr lang="it-IT" smtClean="0"/>
              <a:t>27/04/2023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713F5E-6CD3-9834-D2BF-FCBEE4C6F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ED2462-FED9-3E6B-14C5-ABD54E27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7A45E-8B77-4796-B48B-0BB98A365A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820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98084-E90F-D488-854C-800DF7A6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FC8AF3-8840-437E-EDB2-5FD1BB918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A74C04D-6E1A-3A19-4CE0-0A213CFA0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7C426-A217-0E70-E17B-EEA04CFA7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37AA6-1FE2-4708-A5F5-EB1658779F02}" type="datetimeFigureOut">
              <a:rPr lang="it-IT" smtClean="0"/>
              <a:t>27/04/2023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D55F17B-1A4D-89F5-2996-5A0C8EF2D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BF02871-6CB3-63E6-602D-3ECE6B090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7A45E-8B77-4796-B48B-0BB98A365A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2418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D61829-BE9A-6A15-FB93-1CDEF16B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7F27832-C0B1-1E61-B036-58D521F94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5E89516-B806-56D6-A8B9-A00C3D38C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9318258-9BE0-F118-3DB2-06AA0B331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6FF46DC-3EC8-B458-EF3D-8224D86B60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41AA8D-2EA9-2EC7-0479-AA322FA9D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37AA6-1FE2-4708-A5F5-EB1658779F02}" type="datetimeFigureOut">
              <a:rPr lang="it-IT" smtClean="0"/>
              <a:t>27/04/2023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29B7B10-D7C7-1CD5-9901-620FAD52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D39EBA6-FBB1-4D9D-D41A-89D12D88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7A45E-8B77-4796-B48B-0BB98A365A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9416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B80B18-55D3-95EE-CC08-A90A3D07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87D0034-7AF1-FEAD-B302-2ADE44BAB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37AA6-1FE2-4708-A5F5-EB1658779F02}" type="datetimeFigureOut">
              <a:rPr lang="it-IT" smtClean="0"/>
              <a:t>27/04/2023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1446C2-D269-56B0-A2BE-A10F97B72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7D04E57-4100-8FBA-CAAC-013CB455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7A45E-8B77-4796-B48B-0BB98A365A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335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1C01DF1-2FAA-0EDD-6825-E56E8F91E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37AA6-1FE2-4708-A5F5-EB1658779F02}" type="datetimeFigureOut">
              <a:rPr lang="it-IT" smtClean="0"/>
              <a:t>27/04/2023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0921E3D-FB91-9940-2638-9EC553B2D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AB73AC-0970-2226-FCFC-2861FD9CE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7A45E-8B77-4796-B48B-0BB98A365A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801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03D4FC-CAEC-167A-0076-B3B6D961E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8F1ED8-ECB9-76D6-58DF-62605FA99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847BC69-32A0-C5D6-0613-51ADC861F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F90A2C0-56D0-F9E0-BDBD-50B417227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37AA6-1FE2-4708-A5F5-EB1658779F02}" type="datetimeFigureOut">
              <a:rPr lang="it-IT" smtClean="0"/>
              <a:t>27/04/2023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EE93B0-1D39-3AED-45CD-AE9894119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834D8C-ED5D-70E1-CFF0-E1F2B8171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7A45E-8B77-4796-B48B-0BB98A365A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0848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7AF968-D2FD-0531-38EB-51AC34FE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15B2507-BC63-C79A-1CAF-D349D628C5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EC456FA-9C5B-FB24-229E-3027D5918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3F27697-CC3F-A930-2B08-F2B04A0BB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37AA6-1FE2-4708-A5F5-EB1658779F02}" type="datetimeFigureOut">
              <a:rPr lang="it-IT" smtClean="0"/>
              <a:t>27/04/2023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19EA0C8-3D22-0F00-9DBB-1B1786911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38062E-9C82-EA6B-894C-8D2850D7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7A45E-8B77-4796-B48B-0BB98A365A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350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19BEC70-0EE9-780B-EE55-76CC2E6A3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F70363-2339-6DFE-91B9-6A5A0DFC3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497ED6-FB07-9115-57AD-C715FDB1A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37AA6-1FE2-4708-A5F5-EB1658779F02}" type="datetimeFigureOut">
              <a:rPr lang="it-IT" smtClean="0"/>
              <a:t>27/04/2023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DDC870-5151-A565-BF0D-976360355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23D256-D57E-DED2-E5D9-009A60F1E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7A45E-8B77-4796-B48B-0BB98A365A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168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de.earthengine.google.com/8ef06c5623fcac7eb21fe73a4b9448f0?hideCode=tru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394542" y="289677"/>
            <a:ext cx="120006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Optima" pitchFamily="2" charset="0"/>
                <a:cs typeface="Arial"/>
              </a:rPr>
              <a:t>Design-based data-driven procedure for mapping forest resources:</a:t>
            </a:r>
            <a:endParaRPr lang="it-IT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91342" y="1183927"/>
            <a:ext cx="11737304" cy="124649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completely data-driven design-based strategy for mapping forest attributes within spatial units (e.g., pixels) partitioning the study area, also exploiting auxiliary sources of information.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496140" y="2627284"/>
            <a:ext cx="117373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main steps:</a:t>
            </a:r>
            <a:endParaRPr lang="en-US" sz="24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474372" y="3200597"/>
            <a:ext cx="117373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Earth Engine application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downloading auxiliary information</a:t>
            </a:r>
            <a:r>
              <a:rPr lang="en-US" sz="2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510660" y="4020649"/>
            <a:ext cx="99396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R-package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implementing the statistical procedure using the data downloaded with the GEE app</a:t>
            </a:r>
          </a:p>
        </p:txBody>
      </p:sp>
      <p:sp>
        <p:nvSpPr>
          <p:cNvPr id="2" name="Freccia in giù 1"/>
          <p:cNvSpPr/>
          <p:nvPr/>
        </p:nvSpPr>
        <p:spPr>
          <a:xfrm>
            <a:off x="5718623" y="5019879"/>
            <a:ext cx="478971" cy="23643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394542" y="5407790"/>
            <a:ext cx="100702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is guided from the preliminary choice of the assisting model to the final map and the estimation of its precision</a:t>
            </a:r>
          </a:p>
        </p:txBody>
      </p:sp>
      <p:grpSp>
        <p:nvGrpSpPr>
          <p:cNvPr id="14" name="Gruppo 13"/>
          <p:cNvGrpSpPr>
            <a:grpSpLocks noChangeAspect="1"/>
          </p:cNvGrpSpPr>
          <p:nvPr/>
        </p:nvGrpSpPr>
        <p:grpSpPr>
          <a:xfrm>
            <a:off x="10464800" y="2859741"/>
            <a:ext cx="1165058" cy="3407007"/>
            <a:chOff x="1847528" y="21571"/>
            <a:chExt cx="2703029" cy="8001798"/>
          </a:xfrm>
        </p:grpSpPr>
        <p:pic>
          <p:nvPicPr>
            <p:cNvPr id="15" name="Immagine 14"/>
            <p:cNvPicPr>
              <a:picLocks noChangeAspect="1"/>
            </p:cNvPicPr>
            <p:nvPr/>
          </p:nvPicPr>
          <p:blipFill rotWithShape="1">
            <a:blip r:embed="rId2"/>
            <a:srcRect r="70720"/>
            <a:stretch/>
          </p:blipFill>
          <p:spPr>
            <a:xfrm>
              <a:off x="1919536" y="21571"/>
              <a:ext cx="2520280" cy="2615341"/>
            </a:xfrm>
            <a:prstGeom prst="rect">
              <a:avLst/>
            </a:prstGeom>
          </p:spPr>
        </p:pic>
        <p:pic>
          <p:nvPicPr>
            <p:cNvPr id="16" name="Immagine 15"/>
            <p:cNvPicPr>
              <a:picLocks noChangeAspect="1"/>
            </p:cNvPicPr>
            <p:nvPr/>
          </p:nvPicPr>
          <p:blipFill rotWithShape="1">
            <a:blip r:embed="rId2"/>
            <a:srcRect l="68597"/>
            <a:stretch/>
          </p:blipFill>
          <p:spPr>
            <a:xfrm>
              <a:off x="1847528" y="5408028"/>
              <a:ext cx="2703029" cy="2615341"/>
            </a:xfrm>
            <a:prstGeom prst="rect">
              <a:avLst/>
            </a:prstGeom>
          </p:spPr>
        </p:pic>
        <p:pic>
          <p:nvPicPr>
            <p:cNvPr id="17" name="Immagine 16"/>
            <p:cNvPicPr>
              <a:picLocks noChangeAspect="1"/>
            </p:cNvPicPr>
            <p:nvPr/>
          </p:nvPicPr>
          <p:blipFill rotWithShape="1">
            <a:blip r:embed="rId2"/>
            <a:srcRect l="35972" r="35586"/>
            <a:stretch/>
          </p:blipFill>
          <p:spPr>
            <a:xfrm>
              <a:off x="1919536" y="2780928"/>
              <a:ext cx="2448272" cy="2615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6004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F9C34D7-88B6-BEFE-851E-44E4C9BD82DB}"/>
              </a:ext>
            </a:extLst>
          </p:cNvPr>
          <p:cNvSpPr txBox="1"/>
          <p:nvPr/>
        </p:nvSpPr>
        <p:spPr>
          <a:xfrm>
            <a:off x="1759027" y="180773"/>
            <a:ext cx="9068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GEE application </a:t>
            </a:r>
            <a:r>
              <a:rPr lang="it-I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downloading remote sensing data </a:t>
            </a:r>
            <a:r>
              <a:rPr lang="it-IT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globally</a:t>
            </a:r>
            <a:endParaRPr lang="it-IT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uppo 8"/>
          <p:cNvGrpSpPr>
            <a:grpSpLocks noChangeAspect="1"/>
          </p:cNvGrpSpPr>
          <p:nvPr/>
        </p:nvGrpSpPr>
        <p:grpSpPr>
          <a:xfrm>
            <a:off x="1" y="1447800"/>
            <a:ext cx="1547804" cy="4526279"/>
            <a:chOff x="1847528" y="21571"/>
            <a:chExt cx="2703029" cy="8001798"/>
          </a:xfrm>
        </p:grpSpPr>
        <p:pic>
          <p:nvPicPr>
            <p:cNvPr id="10" name="Immagine 9"/>
            <p:cNvPicPr>
              <a:picLocks noChangeAspect="1"/>
            </p:cNvPicPr>
            <p:nvPr/>
          </p:nvPicPr>
          <p:blipFill rotWithShape="1">
            <a:blip r:embed="rId2"/>
            <a:srcRect r="70720"/>
            <a:stretch/>
          </p:blipFill>
          <p:spPr>
            <a:xfrm>
              <a:off x="1919536" y="21571"/>
              <a:ext cx="2520280" cy="2615341"/>
            </a:xfrm>
            <a:prstGeom prst="rect">
              <a:avLst/>
            </a:prstGeom>
          </p:spPr>
        </p:pic>
        <p:pic>
          <p:nvPicPr>
            <p:cNvPr id="11" name="Immagine 10"/>
            <p:cNvPicPr>
              <a:picLocks noChangeAspect="1"/>
            </p:cNvPicPr>
            <p:nvPr/>
          </p:nvPicPr>
          <p:blipFill rotWithShape="1">
            <a:blip r:embed="rId2"/>
            <a:srcRect l="68597"/>
            <a:stretch/>
          </p:blipFill>
          <p:spPr>
            <a:xfrm>
              <a:off x="1847528" y="5408028"/>
              <a:ext cx="2703029" cy="2615341"/>
            </a:xfrm>
            <a:prstGeom prst="rect">
              <a:avLst/>
            </a:prstGeom>
          </p:spPr>
        </p:pic>
        <p:pic>
          <p:nvPicPr>
            <p:cNvPr id="12" name="Immagine 11"/>
            <p:cNvPicPr>
              <a:picLocks noChangeAspect="1"/>
            </p:cNvPicPr>
            <p:nvPr/>
          </p:nvPicPr>
          <p:blipFill rotWithShape="1">
            <a:blip r:embed="rId2"/>
            <a:srcRect l="35972" r="35586"/>
            <a:stretch/>
          </p:blipFill>
          <p:spPr>
            <a:xfrm>
              <a:off x="1919536" y="2780928"/>
              <a:ext cx="2448272" cy="2615341"/>
            </a:xfrm>
            <a:prstGeom prst="rect">
              <a:avLst/>
            </a:prstGeom>
          </p:spPr>
        </p:pic>
      </p:grpSp>
      <p:sp>
        <p:nvSpPr>
          <p:cNvPr id="13" name="CasellaDiTesto 12"/>
          <p:cNvSpPr txBox="1"/>
          <p:nvPr/>
        </p:nvSpPr>
        <p:spPr>
          <a:xfrm>
            <a:off x="0" y="2819400"/>
            <a:ext cx="1443160" cy="3383280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AFCFB97-8BFE-B379-E295-D2F264324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159" y="886174"/>
            <a:ext cx="10611681" cy="50951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F9C34D7-88B6-BEFE-851E-44E4C9BD82DB}"/>
              </a:ext>
            </a:extLst>
          </p:cNvPr>
          <p:cNvSpPr txBox="1"/>
          <p:nvPr/>
        </p:nvSpPr>
        <p:spPr>
          <a:xfrm>
            <a:off x="9951472" y="119217"/>
            <a:ext cx="1334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</a:t>
            </a:r>
            <a:endParaRPr lang="it-IT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6F762D3-0B3C-1B41-1661-656A50656E8B}"/>
              </a:ext>
            </a:extLst>
          </p:cNvPr>
          <p:cNvSpPr txBox="1"/>
          <p:nvPr/>
        </p:nvSpPr>
        <p:spPr>
          <a:xfrm>
            <a:off x="1063578" y="6488668"/>
            <a:ext cx="10064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4"/>
              </a:rPr>
              <a:t>https://code.earthengine.google.com/8ef06c5623fcac7eb21fe73a4b9448f0?hideCode=true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C0362FD-413D-A923-FAF9-54EC135D2672}"/>
              </a:ext>
            </a:extLst>
          </p:cNvPr>
          <p:cNvSpPr txBox="1"/>
          <p:nvPr/>
        </p:nvSpPr>
        <p:spPr>
          <a:xfrm>
            <a:off x="1063578" y="6225070"/>
            <a:ext cx="272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APP temporary link</a:t>
            </a:r>
          </a:p>
        </p:txBody>
      </p:sp>
    </p:spTree>
    <p:extLst>
      <p:ext uri="{BB962C8B-B14F-4D97-AF65-F5344CB8AC3E}">
        <p14:creationId xmlns:p14="http://schemas.microsoft.com/office/powerpoint/2010/main" val="114865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3D3DA1DE-0822-AE0D-B624-ABE1699F5B8C}"/>
              </a:ext>
            </a:extLst>
          </p:cNvPr>
          <p:cNvSpPr/>
          <p:nvPr/>
        </p:nvSpPr>
        <p:spPr>
          <a:xfrm>
            <a:off x="-9426" y="-8609"/>
            <a:ext cx="12605576" cy="68623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9349B08-7DA0-C031-0C97-EE61DAC1C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99"/>
          <a:stretch/>
        </p:blipFill>
        <p:spPr>
          <a:xfrm>
            <a:off x="8675305" y="1634696"/>
            <a:ext cx="1975282" cy="52189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9CD7873-65BB-3D3D-CDC2-5F71B9BF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392" y="4306"/>
            <a:ext cx="1950758" cy="6849388"/>
          </a:xfrm>
          <a:prstGeom prst="rect">
            <a:avLst/>
          </a:prstGeom>
        </p:spPr>
      </p:pic>
      <p:pic>
        <p:nvPicPr>
          <p:cNvPr id="89" name="Immagine 88">
            <a:extLst>
              <a:ext uri="{FF2B5EF4-FFF2-40B4-BE49-F238E27FC236}">
                <a16:creationId xmlns:a16="http://schemas.microsoft.com/office/drawing/2014/main" id="{3788FF2C-BF8F-6A4F-AC21-6974174A4C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-9427" y="-4306"/>
            <a:ext cx="8676090" cy="686230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0615AB-4D19-CF5F-9ECB-CB7C4ACC6BDC}"/>
              </a:ext>
            </a:extLst>
          </p:cNvPr>
          <p:cNvSpPr txBox="1"/>
          <p:nvPr/>
        </p:nvSpPr>
        <p:spPr>
          <a:xfrm>
            <a:off x="3204099" y="5043350"/>
            <a:ext cx="365199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Link to the documentation website and user </a:t>
            </a:r>
            <a:r>
              <a:rPr lang="it-IT" dirty="0" err="1"/>
              <a:t>manual</a:t>
            </a:r>
            <a:r>
              <a:rPr lang="it-IT" dirty="0"/>
              <a:t>. In progress.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56E91A6-FEFC-6239-548B-15ACC7F429FD}"/>
              </a:ext>
            </a:extLst>
          </p:cNvPr>
          <p:cNvSpPr txBox="1"/>
          <p:nvPr/>
        </p:nvSpPr>
        <p:spPr>
          <a:xfrm>
            <a:off x="4046909" y="5941492"/>
            <a:ext cx="280918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Link to 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scientific</a:t>
            </a:r>
            <a:r>
              <a:rPr lang="it-IT" dirty="0"/>
              <a:t> </a:t>
            </a:r>
            <a:r>
              <a:rPr lang="it-IT" dirty="0" err="1"/>
              <a:t>publications</a:t>
            </a:r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421BF80-1EB2-FBA1-3585-3363C17B868C}"/>
              </a:ext>
            </a:extLst>
          </p:cNvPr>
          <p:cNvSpPr txBox="1"/>
          <p:nvPr/>
        </p:nvSpPr>
        <p:spPr>
          <a:xfrm>
            <a:off x="1820614" y="43969"/>
            <a:ext cx="5035486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dirty="0" err="1"/>
              <a:t>period</a:t>
            </a:r>
            <a:r>
              <a:rPr lang="it-IT" dirty="0"/>
              <a:t> to </a:t>
            </a:r>
            <a:r>
              <a:rPr lang="it-IT" dirty="0" err="1"/>
              <a:t>select</a:t>
            </a:r>
            <a:r>
              <a:rPr lang="it-IT" dirty="0"/>
              <a:t> Sentinel-2 images </a:t>
            </a:r>
            <a:r>
              <a:rPr lang="it-IT" dirty="0" err="1"/>
              <a:t>yearly</a:t>
            </a:r>
            <a:r>
              <a:rPr lang="it-IT" dirty="0"/>
              <a:t> and </a:t>
            </a:r>
            <a:r>
              <a:rPr lang="it-IT" dirty="0" err="1"/>
              <a:t>construct</a:t>
            </a:r>
            <a:r>
              <a:rPr lang="it-IT" dirty="0"/>
              <a:t> pixel based </a:t>
            </a:r>
            <a:r>
              <a:rPr lang="it-IT" dirty="0" err="1"/>
              <a:t>medoid</a:t>
            </a:r>
            <a:r>
              <a:rPr lang="it-IT" dirty="0"/>
              <a:t> </a:t>
            </a:r>
            <a:r>
              <a:rPr lang="it-IT" dirty="0" err="1"/>
              <a:t>composides</a:t>
            </a:r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28E41F8-5A36-5984-C619-63E738CAA7B8}"/>
              </a:ext>
            </a:extLst>
          </p:cNvPr>
          <p:cNvSpPr txBox="1"/>
          <p:nvPr/>
        </p:nvSpPr>
        <p:spPr>
          <a:xfrm>
            <a:off x="1820612" y="832760"/>
            <a:ext cx="5035487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it-IT" dirty="0" err="1"/>
              <a:t>Define</a:t>
            </a:r>
            <a:r>
              <a:rPr lang="it-IT" dirty="0"/>
              <a:t> the maximum </a:t>
            </a:r>
            <a:r>
              <a:rPr lang="it-IT" dirty="0" err="1"/>
              <a:t>percentage</a:t>
            </a:r>
            <a:r>
              <a:rPr lang="it-IT" dirty="0"/>
              <a:t> of clouds in the images to be </a:t>
            </a:r>
            <a:r>
              <a:rPr lang="it-IT" dirty="0" err="1"/>
              <a:t>included</a:t>
            </a:r>
            <a:r>
              <a:rPr lang="it-IT" dirty="0"/>
              <a:t> in the </a:t>
            </a:r>
            <a:r>
              <a:rPr lang="it-IT" dirty="0" err="1"/>
              <a:t>analysis</a:t>
            </a:r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180C79B5-CC44-00F7-198A-8EA69DCD593F}"/>
              </a:ext>
            </a:extLst>
          </p:cNvPr>
          <p:cNvSpPr txBox="1"/>
          <p:nvPr/>
        </p:nvSpPr>
        <p:spPr>
          <a:xfrm>
            <a:off x="2840283" y="1619311"/>
            <a:ext cx="4015815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dirty="0" err="1"/>
              <a:t>years</a:t>
            </a:r>
            <a:r>
              <a:rPr lang="it-IT" dirty="0"/>
              <a:t> for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constructing</a:t>
            </a:r>
            <a:r>
              <a:rPr lang="it-IT" dirty="0"/>
              <a:t> Sentinel-2 </a:t>
            </a:r>
            <a:r>
              <a:rPr lang="it-IT" dirty="0" err="1"/>
              <a:t>medoid</a:t>
            </a:r>
            <a:r>
              <a:rPr lang="it-IT" dirty="0"/>
              <a:t> </a:t>
            </a:r>
            <a:r>
              <a:rPr lang="it-IT" dirty="0" err="1"/>
              <a:t>predictors</a:t>
            </a:r>
            <a:endParaRPr lang="it-IT" dirty="0"/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F87D3485-C68E-84EA-9B40-43E6F0B53BF8}"/>
              </a:ext>
            </a:extLst>
          </p:cNvPr>
          <p:cNvCxnSpPr>
            <a:cxnSpLocks/>
            <a:endCxn id="40" idx="3"/>
          </p:cNvCxnSpPr>
          <p:nvPr/>
        </p:nvCxnSpPr>
        <p:spPr>
          <a:xfrm flipH="1" flipV="1">
            <a:off x="6856098" y="1942477"/>
            <a:ext cx="3780652" cy="11033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0E33830-39B9-4BAD-C8B5-E213BEADE49F}"/>
              </a:ext>
            </a:extLst>
          </p:cNvPr>
          <p:cNvSpPr txBox="1"/>
          <p:nvPr/>
        </p:nvSpPr>
        <p:spPr>
          <a:xfrm>
            <a:off x="2840283" y="2408106"/>
            <a:ext cx="4015815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it-IT" dirty="0" err="1"/>
              <a:t>Define</a:t>
            </a:r>
            <a:r>
              <a:rPr lang="it-IT" dirty="0"/>
              <a:t> the study area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38748A67-06CD-566C-05F0-7E1A69CF8AA8}"/>
              </a:ext>
            </a:extLst>
          </p:cNvPr>
          <p:cNvSpPr txBox="1"/>
          <p:nvPr/>
        </p:nvSpPr>
        <p:spPr>
          <a:xfrm>
            <a:off x="2840283" y="2939658"/>
            <a:ext cx="4015815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it-IT" dirty="0" err="1"/>
              <a:t>Define</a:t>
            </a:r>
            <a:r>
              <a:rPr lang="it-IT" dirty="0"/>
              <a:t> the name of the folder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generated</a:t>
            </a:r>
            <a:r>
              <a:rPr lang="it-IT" dirty="0"/>
              <a:t> on </a:t>
            </a:r>
            <a:r>
              <a:rPr lang="it-IT" dirty="0" err="1"/>
              <a:t>your</a:t>
            </a:r>
            <a:r>
              <a:rPr lang="it-IT" dirty="0"/>
              <a:t> drive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F2AD15B-6555-0DA4-C37D-761293831468}"/>
              </a:ext>
            </a:extLst>
          </p:cNvPr>
          <p:cNvSpPr txBox="1"/>
          <p:nvPr/>
        </p:nvSpPr>
        <p:spPr>
          <a:xfrm>
            <a:off x="2453785" y="3763039"/>
            <a:ext cx="440231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it-IT" dirty="0" err="1"/>
              <a:t>Define</a:t>
            </a:r>
            <a:r>
              <a:rPr lang="it-IT" dirty="0"/>
              <a:t> the name of the file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generated</a:t>
            </a:r>
            <a:endParaRPr lang="it-IT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17B9091E-1784-2F50-CA18-C1CCD1DCA28F}"/>
              </a:ext>
            </a:extLst>
          </p:cNvPr>
          <p:cNvSpPr txBox="1"/>
          <p:nvPr/>
        </p:nvSpPr>
        <p:spPr>
          <a:xfrm>
            <a:off x="2840283" y="4246108"/>
            <a:ext cx="4015815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it-IT" dirty="0" err="1"/>
              <a:t>Execute</a:t>
            </a:r>
            <a:r>
              <a:rPr lang="it-IT" dirty="0"/>
              <a:t> the app and get the </a:t>
            </a:r>
            <a:r>
              <a:rPr lang="it-IT" dirty="0" err="1"/>
              <a:t>predictors</a:t>
            </a:r>
            <a:endParaRPr lang="it-IT" dirty="0"/>
          </a:p>
        </p:txBody>
      </p: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2EBBDBD4-D74E-B599-F876-885FA951D40F}"/>
              </a:ext>
            </a:extLst>
          </p:cNvPr>
          <p:cNvCxnSpPr>
            <a:cxnSpLocks/>
            <a:endCxn id="46" idx="3"/>
          </p:cNvCxnSpPr>
          <p:nvPr/>
        </p:nvCxnSpPr>
        <p:spPr>
          <a:xfrm flipH="1" flipV="1">
            <a:off x="6856098" y="2592772"/>
            <a:ext cx="3789294" cy="166387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2235D910-26D9-E94F-95A2-C93B173B3385}"/>
              </a:ext>
            </a:extLst>
          </p:cNvPr>
          <p:cNvCxnSpPr>
            <a:cxnSpLocks/>
            <a:endCxn id="52" idx="3"/>
          </p:cNvCxnSpPr>
          <p:nvPr/>
        </p:nvCxnSpPr>
        <p:spPr>
          <a:xfrm flipH="1" flipV="1">
            <a:off x="6856098" y="3262824"/>
            <a:ext cx="3780652" cy="183507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674BB5FA-C6AE-A95C-0568-E6055FE65084}"/>
              </a:ext>
            </a:extLst>
          </p:cNvPr>
          <p:cNvCxnSpPr>
            <a:cxnSpLocks/>
            <a:endCxn id="53" idx="3"/>
          </p:cNvCxnSpPr>
          <p:nvPr/>
        </p:nvCxnSpPr>
        <p:spPr>
          <a:xfrm flipH="1" flipV="1">
            <a:off x="6856099" y="3947705"/>
            <a:ext cx="3789293" cy="19399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DE69AD97-67E0-608C-A70B-7D6B279347F6}"/>
              </a:ext>
            </a:extLst>
          </p:cNvPr>
          <p:cNvCxnSpPr>
            <a:cxnSpLocks/>
            <a:endCxn id="54" idx="3"/>
          </p:cNvCxnSpPr>
          <p:nvPr/>
        </p:nvCxnSpPr>
        <p:spPr>
          <a:xfrm flipH="1" flipV="1">
            <a:off x="6856098" y="4430774"/>
            <a:ext cx="3780652" cy="214176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B4D7BA40-C390-BFF9-8996-5A5B7527683C}"/>
              </a:ext>
            </a:extLst>
          </p:cNvPr>
          <p:cNvCxnSpPr>
            <a:cxnSpLocks/>
          </p:cNvCxnSpPr>
          <p:nvPr/>
        </p:nvCxnSpPr>
        <p:spPr>
          <a:xfrm flipH="1" flipV="1">
            <a:off x="6847456" y="5379453"/>
            <a:ext cx="1827848" cy="9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377AB983-1EB1-E301-C96C-940D32810B02}"/>
              </a:ext>
            </a:extLst>
          </p:cNvPr>
          <p:cNvCxnSpPr>
            <a:cxnSpLocks/>
          </p:cNvCxnSpPr>
          <p:nvPr/>
        </p:nvCxnSpPr>
        <p:spPr>
          <a:xfrm flipH="1" flipV="1">
            <a:off x="6849728" y="6255189"/>
            <a:ext cx="1827848" cy="9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5F9F597C-D5DC-0ABD-1A8C-4F55BFCB0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304" y="-1711"/>
            <a:ext cx="1978730" cy="1652689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F1EAF995-4A72-66BD-CB34-57F76A953582}"/>
              </a:ext>
            </a:extLst>
          </p:cNvPr>
          <p:cNvCxnSpPr>
            <a:cxnSpLocks/>
            <a:endCxn id="33" idx="3"/>
          </p:cNvCxnSpPr>
          <p:nvPr/>
        </p:nvCxnSpPr>
        <p:spPr>
          <a:xfrm flipH="1" flipV="1">
            <a:off x="6856099" y="1155926"/>
            <a:ext cx="3785397" cy="5536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D1387D1-54FE-903E-71D0-5A736A05B6DD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6856100" y="367135"/>
            <a:ext cx="3780650" cy="301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212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F9C34D7-88B6-BEFE-851E-44E4C9BD82DB}"/>
              </a:ext>
            </a:extLst>
          </p:cNvPr>
          <p:cNvSpPr txBox="1"/>
          <p:nvPr/>
        </p:nvSpPr>
        <p:spPr>
          <a:xfrm>
            <a:off x="1759027" y="180773"/>
            <a:ext cx="9068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package implementing the statistical procedure</a:t>
            </a:r>
          </a:p>
        </p:txBody>
      </p:sp>
      <p:grpSp>
        <p:nvGrpSpPr>
          <p:cNvPr id="9" name="Gruppo 8"/>
          <p:cNvGrpSpPr>
            <a:grpSpLocks noChangeAspect="1"/>
          </p:cNvGrpSpPr>
          <p:nvPr/>
        </p:nvGrpSpPr>
        <p:grpSpPr>
          <a:xfrm>
            <a:off x="1" y="1447800"/>
            <a:ext cx="1547804" cy="4526279"/>
            <a:chOff x="1847528" y="21571"/>
            <a:chExt cx="2703029" cy="8001798"/>
          </a:xfrm>
        </p:grpSpPr>
        <p:pic>
          <p:nvPicPr>
            <p:cNvPr id="10" name="Immagine 9"/>
            <p:cNvPicPr>
              <a:picLocks noChangeAspect="1"/>
            </p:cNvPicPr>
            <p:nvPr/>
          </p:nvPicPr>
          <p:blipFill rotWithShape="1">
            <a:blip r:embed="rId2"/>
            <a:srcRect r="70720"/>
            <a:stretch/>
          </p:blipFill>
          <p:spPr>
            <a:xfrm>
              <a:off x="1919536" y="21571"/>
              <a:ext cx="2520280" cy="2615341"/>
            </a:xfrm>
            <a:prstGeom prst="rect">
              <a:avLst/>
            </a:prstGeom>
          </p:spPr>
        </p:pic>
        <p:pic>
          <p:nvPicPr>
            <p:cNvPr id="11" name="Immagine 10"/>
            <p:cNvPicPr>
              <a:picLocks noChangeAspect="1"/>
            </p:cNvPicPr>
            <p:nvPr/>
          </p:nvPicPr>
          <p:blipFill rotWithShape="1">
            <a:blip r:embed="rId2"/>
            <a:srcRect l="68597"/>
            <a:stretch/>
          </p:blipFill>
          <p:spPr>
            <a:xfrm>
              <a:off x="1847528" y="5408028"/>
              <a:ext cx="2703029" cy="2615341"/>
            </a:xfrm>
            <a:prstGeom prst="rect">
              <a:avLst/>
            </a:prstGeom>
          </p:spPr>
        </p:pic>
        <p:pic>
          <p:nvPicPr>
            <p:cNvPr id="12" name="Immagine 11"/>
            <p:cNvPicPr>
              <a:picLocks noChangeAspect="1"/>
            </p:cNvPicPr>
            <p:nvPr/>
          </p:nvPicPr>
          <p:blipFill rotWithShape="1">
            <a:blip r:embed="rId2"/>
            <a:srcRect l="35972" r="35586"/>
            <a:stretch/>
          </p:blipFill>
          <p:spPr>
            <a:xfrm>
              <a:off x="1919536" y="2780928"/>
              <a:ext cx="2448272" cy="2615341"/>
            </a:xfrm>
            <a:prstGeom prst="rect">
              <a:avLst/>
            </a:prstGeom>
          </p:spPr>
        </p:pic>
      </p:grpSp>
      <p:sp>
        <p:nvSpPr>
          <p:cNvPr id="13" name="CasellaDiTesto 12"/>
          <p:cNvSpPr txBox="1"/>
          <p:nvPr/>
        </p:nvSpPr>
        <p:spPr>
          <a:xfrm>
            <a:off x="1" y="4569504"/>
            <a:ext cx="1547804" cy="1633176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137161" y="1262424"/>
            <a:ext cx="1264920" cy="1633176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3" t="24439" r="23560" b="8353"/>
          <a:stretch/>
        </p:blipFill>
        <p:spPr>
          <a:xfrm>
            <a:off x="10618592" y="113546"/>
            <a:ext cx="1255499" cy="1028441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1606627" y="1060185"/>
            <a:ext cx="901196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7BA414"/>
              </a:buClr>
            </a:pP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Akaike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-type criterion for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removing the GEE variables poorly correlated with the interest variable</a:t>
            </a:r>
          </a:p>
          <a:p>
            <a:pPr marL="514350" indent="-5143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Least-squared method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predicting the values of the interest variable within the spatial units</a:t>
            </a:r>
          </a:p>
          <a:p>
            <a:pPr marL="514350" indent="-5143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distance weighting (IDW) interpolator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interpolating the residuals in non-sampled units, using 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leave-one-out cross-validation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selection of the smoothing parameter</a:t>
            </a:r>
          </a:p>
          <a:p>
            <a:pPr algn="just">
              <a:buClr>
                <a:srgbClr val="C00000"/>
              </a:buClr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Rescaling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interest attribute to match traditional total estimates and map estimates</a:t>
            </a:r>
          </a:p>
          <a:p>
            <a:pPr algn="just">
              <a:buClr>
                <a:srgbClr val="C00000"/>
              </a:buClr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 for map uncertainty</a:t>
            </a:r>
          </a:p>
        </p:txBody>
      </p:sp>
      <p:grpSp>
        <p:nvGrpSpPr>
          <p:cNvPr id="4" name="Gruppo 3"/>
          <p:cNvGrpSpPr/>
          <p:nvPr/>
        </p:nvGrpSpPr>
        <p:grpSpPr>
          <a:xfrm>
            <a:off x="10800000" y="1354320"/>
            <a:ext cx="571739" cy="3896956"/>
            <a:chOff x="10800000" y="1080000"/>
            <a:chExt cx="571739" cy="3896956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DF9C34D7-88B6-BEFE-851E-44E4C9BD82DB}"/>
                </a:ext>
              </a:extLst>
            </p:cNvPr>
            <p:cNvSpPr txBox="1"/>
            <p:nvPr/>
          </p:nvSpPr>
          <p:spPr>
            <a:xfrm>
              <a:off x="10800000" y="1080000"/>
              <a:ext cx="5717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</a:t>
              </a:r>
              <a:endParaRPr lang="it-IT" sz="32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DF9C34D7-88B6-BEFE-851E-44E4C9BD82DB}"/>
                </a:ext>
              </a:extLst>
            </p:cNvPr>
            <p:cNvSpPr txBox="1"/>
            <p:nvPr/>
          </p:nvSpPr>
          <p:spPr>
            <a:xfrm>
              <a:off x="10800000" y="2058910"/>
              <a:ext cx="5306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</a:t>
              </a:r>
              <a:endParaRPr lang="it-IT" sz="32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DF9C34D7-88B6-BEFE-851E-44E4C9BD82DB}"/>
                </a:ext>
              </a:extLst>
            </p:cNvPr>
            <p:cNvSpPr txBox="1"/>
            <p:nvPr/>
          </p:nvSpPr>
          <p:spPr>
            <a:xfrm>
              <a:off x="10800000" y="3031592"/>
              <a:ext cx="5306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</a:t>
              </a:r>
              <a:endParaRPr lang="it-IT" sz="32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DF9C34D7-88B6-BEFE-851E-44E4C9BD82DB}"/>
                </a:ext>
              </a:extLst>
            </p:cNvPr>
            <p:cNvSpPr txBox="1"/>
            <p:nvPr/>
          </p:nvSpPr>
          <p:spPr>
            <a:xfrm>
              <a:off x="10800000" y="4392181"/>
              <a:ext cx="5306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</a:t>
              </a:r>
              <a:endParaRPr lang="it-IT" sz="32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CasellaDiTesto 20"/>
          <p:cNvSpPr txBox="1"/>
          <p:nvPr/>
        </p:nvSpPr>
        <p:spPr>
          <a:xfrm>
            <a:off x="2081100" y="828580"/>
            <a:ext cx="117373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  <a:endParaRPr lang="en-US" sz="24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uppo 2"/>
          <p:cNvGrpSpPr/>
          <p:nvPr/>
        </p:nvGrpSpPr>
        <p:grpSpPr>
          <a:xfrm>
            <a:off x="8080661" y="5763214"/>
            <a:ext cx="3395059" cy="430887"/>
            <a:chOff x="8080661" y="5504134"/>
            <a:chExt cx="3395059" cy="430887"/>
          </a:xfrm>
        </p:grpSpPr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DF9C34D7-88B6-BEFE-851E-44E4C9BD82DB}"/>
                </a:ext>
              </a:extLst>
            </p:cNvPr>
            <p:cNvSpPr txBox="1"/>
            <p:nvPr/>
          </p:nvSpPr>
          <p:spPr>
            <a:xfrm>
              <a:off x="8080661" y="5504134"/>
              <a:ext cx="339505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2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Work in progress…</a:t>
              </a:r>
              <a:endParaRPr lang="it-IT" sz="2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Rettangolo 1"/>
            <p:cNvSpPr/>
            <p:nvPr/>
          </p:nvSpPr>
          <p:spPr>
            <a:xfrm>
              <a:off x="10907456" y="5556076"/>
              <a:ext cx="279400" cy="26560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510912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/>
          <p:cNvGrpSpPr>
            <a:grpSpLocks noChangeAspect="1"/>
          </p:cNvGrpSpPr>
          <p:nvPr/>
        </p:nvGrpSpPr>
        <p:grpSpPr>
          <a:xfrm>
            <a:off x="1" y="1447800"/>
            <a:ext cx="1547804" cy="4526279"/>
            <a:chOff x="1847528" y="21571"/>
            <a:chExt cx="2703029" cy="8001798"/>
          </a:xfrm>
        </p:grpSpPr>
        <p:pic>
          <p:nvPicPr>
            <p:cNvPr id="12" name="Immagine 11"/>
            <p:cNvPicPr>
              <a:picLocks noChangeAspect="1"/>
            </p:cNvPicPr>
            <p:nvPr/>
          </p:nvPicPr>
          <p:blipFill rotWithShape="1">
            <a:blip r:embed="rId2"/>
            <a:srcRect r="70720"/>
            <a:stretch/>
          </p:blipFill>
          <p:spPr>
            <a:xfrm>
              <a:off x="1919536" y="21571"/>
              <a:ext cx="2520280" cy="2615341"/>
            </a:xfrm>
            <a:prstGeom prst="rect">
              <a:avLst/>
            </a:prstGeom>
          </p:spPr>
        </p:pic>
        <p:pic>
          <p:nvPicPr>
            <p:cNvPr id="13" name="Immagine 12"/>
            <p:cNvPicPr>
              <a:picLocks noChangeAspect="1"/>
            </p:cNvPicPr>
            <p:nvPr/>
          </p:nvPicPr>
          <p:blipFill rotWithShape="1">
            <a:blip r:embed="rId2"/>
            <a:srcRect l="68597"/>
            <a:stretch/>
          </p:blipFill>
          <p:spPr>
            <a:xfrm>
              <a:off x="1847528" y="5408028"/>
              <a:ext cx="2703029" cy="2615341"/>
            </a:xfrm>
            <a:prstGeom prst="rect">
              <a:avLst/>
            </a:prstGeom>
          </p:spPr>
        </p:pic>
        <p:pic>
          <p:nvPicPr>
            <p:cNvPr id="14" name="Immagine 13"/>
            <p:cNvPicPr>
              <a:picLocks noChangeAspect="1"/>
            </p:cNvPicPr>
            <p:nvPr/>
          </p:nvPicPr>
          <p:blipFill rotWithShape="1">
            <a:blip r:embed="rId2"/>
            <a:srcRect l="35972" r="35586"/>
            <a:stretch/>
          </p:blipFill>
          <p:spPr>
            <a:xfrm>
              <a:off x="1919536" y="2780928"/>
              <a:ext cx="2448272" cy="2615341"/>
            </a:xfrm>
            <a:prstGeom prst="rect">
              <a:avLst/>
            </a:prstGeom>
          </p:spPr>
        </p:pic>
      </p:grpSp>
      <p:sp>
        <p:nvSpPr>
          <p:cNvPr id="15" name="CasellaDiTesto 14"/>
          <p:cNvSpPr txBox="1"/>
          <p:nvPr/>
        </p:nvSpPr>
        <p:spPr>
          <a:xfrm>
            <a:off x="0" y="1066800"/>
            <a:ext cx="1443160" cy="3383280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70" y="3008652"/>
            <a:ext cx="4111450" cy="3267134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032" y="3068923"/>
            <a:ext cx="4241817" cy="3224508"/>
          </a:xfrm>
          <a:prstGeom prst="rect">
            <a:avLst/>
          </a:prstGeom>
        </p:spPr>
      </p:pic>
      <p:sp>
        <p:nvSpPr>
          <p:cNvPr id="19" name="CasellaDiTesto 18"/>
          <p:cNvSpPr txBox="1"/>
          <p:nvPr/>
        </p:nvSpPr>
        <p:spPr>
          <a:xfrm>
            <a:off x="2443712" y="6307204"/>
            <a:ext cx="36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 wood volume map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7502185" y="6307204"/>
            <a:ext cx="36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of estimated errors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3" t="15476" r="12694" b="20678"/>
          <a:stretch/>
        </p:blipFill>
        <p:spPr>
          <a:xfrm>
            <a:off x="3749764" y="127987"/>
            <a:ext cx="2114007" cy="1237807"/>
          </a:xfrm>
          <a:prstGeom prst="rect">
            <a:avLst/>
          </a:prstGeom>
        </p:spPr>
      </p:pic>
      <p:sp>
        <p:nvSpPr>
          <p:cNvPr id="22" name="Più 21"/>
          <p:cNvSpPr/>
          <p:nvPr/>
        </p:nvSpPr>
        <p:spPr>
          <a:xfrm>
            <a:off x="5863771" y="420914"/>
            <a:ext cx="377372" cy="420914"/>
          </a:xfrm>
          <a:prstGeom prst="mathPlus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6257"/>
          <a:stretch/>
        </p:blipFill>
        <p:spPr>
          <a:xfrm>
            <a:off x="6416289" y="259080"/>
            <a:ext cx="2364854" cy="1000421"/>
          </a:xfrm>
          <a:prstGeom prst="rect">
            <a:avLst/>
          </a:prstGeom>
        </p:spPr>
      </p:pic>
      <p:sp>
        <p:nvSpPr>
          <p:cNvPr id="25" name="CasellaDiTesto 24"/>
          <p:cNvSpPr txBox="1"/>
          <p:nvPr/>
        </p:nvSpPr>
        <p:spPr>
          <a:xfrm>
            <a:off x="3130026" y="1759739"/>
            <a:ext cx="6107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map and the estimation of its precision</a:t>
            </a:r>
          </a:p>
        </p:txBody>
      </p:sp>
      <p:sp>
        <p:nvSpPr>
          <p:cNvPr id="26" name="Parentesi graffa chiusa 25"/>
          <p:cNvSpPr/>
          <p:nvPr/>
        </p:nvSpPr>
        <p:spPr>
          <a:xfrm rot="5400000">
            <a:off x="5829676" y="410647"/>
            <a:ext cx="354973" cy="2197946"/>
          </a:xfrm>
          <a:prstGeom prst="righ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CasellaDiTesto 26"/>
          <p:cNvSpPr txBox="1"/>
          <p:nvPr/>
        </p:nvSpPr>
        <p:spPr>
          <a:xfrm>
            <a:off x="1773439" y="2440127"/>
            <a:ext cx="8935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7BA414"/>
              </a:buClr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to 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Rincine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forest complex </a:t>
            </a:r>
          </a:p>
        </p:txBody>
      </p:sp>
    </p:spTree>
    <p:extLst>
      <p:ext uri="{BB962C8B-B14F-4D97-AF65-F5344CB8AC3E}">
        <p14:creationId xmlns:p14="http://schemas.microsoft.com/office/powerpoint/2010/main" val="27068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D1ED5A50-679C-5953-B003-2430A9A65A1E}"/>
              </a:ext>
            </a:extLst>
          </p:cNvPr>
          <p:cNvSpPr/>
          <p:nvPr/>
        </p:nvSpPr>
        <p:spPr>
          <a:xfrm>
            <a:off x="135657" y="0"/>
            <a:ext cx="120563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A3B0B199-BE09-30E5-9D53-388E15A29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" y="94178"/>
            <a:ext cx="12056343" cy="6669643"/>
          </a:xfrm>
          <a:prstGeom prst="rect">
            <a:avLst/>
          </a:prstGeom>
        </p:spPr>
      </p:pic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DAB5B315-9E2A-C29B-3908-E28AB8CFD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0"/>
          <a:stretch/>
        </p:blipFill>
        <p:spPr>
          <a:xfrm>
            <a:off x="2073895" y="3129697"/>
            <a:ext cx="3166015" cy="3322163"/>
          </a:xfrm>
          <a:prstGeom prst="rect">
            <a:avLst/>
          </a:prstGeom>
        </p:spPr>
      </p:pic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121B8C39-E786-52CC-A4A5-3100F0A162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0"/>
          <a:stretch/>
        </p:blipFill>
        <p:spPr>
          <a:xfrm>
            <a:off x="5948314" y="3129698"/>
            <a:ext cx="3166016" cy="332216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E8C18BF-BC65-C978-EA51-5C7AFDEBEBA9}"/>
              </a:ext>
            </a:extLst>
          </p:cNvPr>
          <p:cNvSpPr txBox="1"/>
          <p:nvPr/>
        </p:nvSpPr>
        <p:spPr>
          <a:xfrm>
            <a:off x="1999403" y="6110405"/>
            <a:ext cx="2017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Predicted</a:t>
            </a:r>
            <a:r>
              <a:rPr lang="it-IT" sz="1400" dirty="0"/>
              <a:t> variable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5C29ABF-9552-96FA-88A0-170DDE19DCA5}"/>
              </a:ext>
            </a:extLst>
          </p:cNvPr>
          <p:cNvSpPr txBox="1"/>
          <p:nvPr/>
        </p:nvSpPr>
        <p:spPr>
          <a:xfrm>
            <a:off x="5910605" y="6110405"/>
            <a:ext cx="2017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Associated error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E040AC0-5190-B893-A153-AD7F5F448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022" y="2095499"/>
            <a:ext cx="2465150" cy="466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714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316</Words>
  <Application>Microsoft Office PowerPoint</Application>
  <PresentationFormat>Widescreen</PresentationFormat>
  <Paragraphs>42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Optima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Saverio Francini</dc:creator>
  <cp:lastModifiedBy>Saverio Francini</cp:lastModifiedBy>
  <cp:revision>61</cp:revision>
  <dcterms:created xsi:type="dcterms:W3CDTF">2023-02-15T10:51:35Z</dcterms:created>
  <dcterms:modified xsi:type="dcterms:W3CDTF">2023-04-27T19:20:02Z</dcterms:modified>
</cp:coreProperties>
</file>